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913" r:id="rId3"/>
    <p:sldId id="896" r:id="rId4"/>
    <p:sldId id="911" r:id="rId5"/>
    <p:sldId id="912" r:id="rId6"/>
    <p:sldId id="898" r:id="rId7"/>
    <p:sldId id="899" r:id="rId8"/>
    <p:sldId id="900" r:id="rId9"/>
    <p:sldId id="901" r:id="rId10"/>
    <p:sldId id="916" r:id="rId11"/>
    <p:sldId id="902" r:id="rId12"/>
    <p:sldId id="271" r:id="rId13"/>
    <p:sldId id="895" r:id="rId14"/>
    <p:sldId id="909" r:id="rId15"/>
    <p:sldId id="910" r:id="rId16"/>
    <p:sldId id="915" r:id="rId17"/>
    <p:sldId id="877" r:id="rId18"/>
    <p:sldId id="878" r:id="rId19"/>
    <p:sldId id="880" r:id="rId20"/>
    <p:sldId id="302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0000"/>
    <a:srgbClr val="020746"/>
    <a:srgbClr val="5A3606"/>
    <a:srgbClr val="6D4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2" autoAdjust="0"/>
    <p:restoredTop sz="92830" autoAdjust="0"/>
  </p:normalViewPr>
  <p:slideViewPr>
    <p:cSldViewPr snapToGrid="0">
      <p:cViewPr varScale="1">
        <p:scale>
          <a:sx n="84" d="100"/>
          <a:sy n="84" d="100"/>
        </p:scale>
        <p:origin x="387" y="-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ECA934-5354-4252-8FC9-0E40CE4F1F4A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0704BA2-7125-4538-9F7A-5B427BD53DA1}">
      <dgm:prSet phldrT="[文本]"/>
      <dgm:spPr/>
      <dgm:t>
        <a:bodyPr/>
        <a:lstStyle/>
        <a:p>
          <a:r>
            <a:rPr lang="en-US" altLang="zh-CN" dirty="0"/>
            <a:t>2014</a:t>
          </a:r>
          <a:endParaRPr lang="en-US" dirty="0"/>
        </a:p>
      </dgm:t>
    </dgm:pt>
    <dgm:pt modelId="{0C499CA4-25B8-426C-8FB2-E777C3C5A1A9}" type="parTrans" cxnId="{1DB5E0F3-36CE-415E-B701-0B614E9724ED}">
      <dgm:prSet/>
      <dgm:spPr/>
      <dgm:t>
        <a:bodyPr/>
        <a:lstStyle/>
        <a:p>
          <a:endParaRPr lang="en-US"/>
        </a:p>
      </dgm:t>
    </dgm:pt>
    <dgm:pt modelId="{C65CA370-A766-4786-9D98-232403DB7C37}" type="sibTrans" cxnId="{1DB5E0F3-36CE-415E-B701-0B614E9724ED}">
      <dgm:prSet/>
      <dgm:spPr/>
      <dgm:t>
        <a:bodyPr/>
        <a:lstStyle/>
        <a:p>
          <a:endParaRPr lang="en-US"/>
        </a:p>
      </dgm:t>
    </dgm:pt>
    <dgm:pt modelId="{94567C31-7695-4E2F-A4A9-8A6CB3270EBA}">
      <dgm:prSet phldrT="[文本]"/>
      <dgm:spPr/>
      <dgm:t>
        <a:bodyPr/>
        <a:lstStyle/>
        <a:p>
          <a:r>
            <a:rPr lang="en-US" altLang="zh-CN" dirty="0"/>
            <a:t>30+</a:t>
          </a:r>
          <a:r>
            <a:rPr lang="zh-CN" altLang="en-US" dirty="0"/>
            <a:t>专利</a:t>
          </a:r>
          <a:endParaRPr lang="en-US" dirty="0"/>
        </a:p>
      </dgm:t>
    </dgm:pt>
    <dgm:pt modelId="{4CD4D0E8-4E84-402D-9AB3-15844B3E96C6}" type="parTrans" cxnId="{A20279EA-8379-4225-BA07-D8D1FE1C62E0}">
      <dgm:prSet/>
      <dgm:spPr/>
      <dgm:t>
        <a:bodyPr/>
        <a:lstStyle/>
        <a:p>
          <a:endParaRPr lang="en-US"/>
        </a:p>
      </dgm:t>
    </dgm:pt>
    <dgm:pt modelId="{A1D45AC9-8F0E-4B19-95BA-2A91785AE0BC}" type="sibTrans" cxnId="{A20279EA-8379-4225-BA07-D8D1FE1C62E0}">
      <dgm:prSet/>
      <dgm:spPr/>
      <dgm:t>
        <a:bodyPr/>
        <a:lstStyle/>
        <a:p>
          <a:endParaRPr lang="en-US"/>
        </a:p>
      </dgm:t>
    </dgm:pt>
    <dgm:pt modelId="{5F29B472-9D26-44CD-BA37-9BB6DFF1DE88}">
      <dgm:prSet phldrT="[文本]"/>
      <dgm:spPr/>
      <dgm:t>
        <a:bodyPr/>
        <a:lstStyle/>
        <a:p>
          <a:r>
            <a:rPr lang="en-US" altLang="zh-CN" dirty="0"/>
            <a:t>2</a:t>
          </a:r>
          <a:r>
            <a:rPr lang="zh-CN" altLang="en-US" dirty="0"/>
            <a:t>个产品体系</a:t>
          </a:r>
          <a:endParaRPr lang="en-US" dirty="0"/>
        </a:p>
      </dgm:t>
    </dgm:pt>
    <dgm:pt modelId="{ADC0AC3B-0C25-411C-B457-80190D8ABD11}" type="parTrans" cxnId="{3D960D8C-0391-4ACE-963F-955ECED076C9}">
      <dgm:prSet/>
      <dgm:spPr/>
      <dgm:t>
        <a:bodyPr/>
        <a:lstStyle/>
        <a:p>
          <a:endParaRPr lang="en-US"/>
        </a:p>
      </dgm:t>
    </dgm:pt>
    <dgm:pt modelId="{CD479222-76C2-49BF-BB00-79352A730986}" type="sibTrans" cxnId="{3D960D8C-0391-4ACE-963F-955ECED076C9}">
      <dgm:prSet/>
      <dgm:spPr/>
      <dgm:t>
        <a:bodyPr/>
        <a:lstStyle/>
        <a:p>
          <a:endParaRPr lang="en-US"/>
        </a:p>
      </dgm:t>
    </dgm:pt>
    <dgm:pt modelId="{F03A9388-37E3-419D-B44D-65ACD9B6D106}">
      <dgm:prSet phldrT="[文本]"/>
      <dgm:spPr/>
      <dgm:t>
        <a:bodyPr/>
        <a:lstStyle/>
        <a:p>
          <a:r>
            <a:rPr lang="zh-CN" altLang="en-US" dirty="0"/>
            <a:t>众多行业</a:t>
          </a:r>
          <a:r>
            <a:rPr lang="zh-CN" altLang="en-US" b="1" dirty="0"/>
            <a:t>大型</a:t>
          </a:r>
          <a:r>
            <a:rPr lang="zh-CN" altLang="en-US" dirty="0"/>
            <a:t>合作伙伴</a:t>
          </a:r>
          <a:endParaRPr lang="en-US" dirty="0"/>
        </a:p>
      </dgm:t>
    </dgm:pt>
    <dgm:pt modelId="{ADFC6162-8901-42FE-B250-3E551EA2EC79}" type="parTrans" cxnId="{EAFCAF52-6752-4E7C-BA6E-0428AB84650D}">
      <dgm:prSet/>
      <dgm:spPr/>
      <dgm:t>
        <a:bodyPr/>
        <a:lstStyle/>
        <a:p>
          <a:endParaRPr lang="en-US"/>
        </a:p>
      </dgm:t>
    </dgm:pt>
    <dgm:pt modelId="{56C8019A-EEB5-4959-AD7C-DF2FB1FB4A8E}" type="sibTrans" cxnId="{EAFCAF52-6752-4E7C-BA6E-0428AB84650D}">
      <dgm:prSet/>
      <dgm:spPr/>
      <dgm:t>
        <a:bodyPr/>
        <a:lstStyle/>
        <a:p>
          <a:endParaRPr lang="en-US"/>
        </a:p>
      </dgm:t>
    </dgm:pt>
    <dgm:pt modelId="{5470EE30-52E3-471C-991F-469B55F0EFE3}">
      <dgm:prSet phldrT="[文本]"/>
      <dgm:spPr/>
      <dgm:t>
        <a:bodyPr/>
        <a:lstStyle/>
        <a:p>
          <a:r>
            <a:rPr lang="zh-CN" altLang="en-US" dirty="0"/>
            <a:t>荣誉</a:t>
          </a:r>
          <a:endParaRPr lang="en-US" dirty="0"/>
        </a:p>
      </dgm:t>
    </dgm:pt>
    <dgm:pt modelId="{F9D4EB78-F319-43DA-9288-50394B132944}" type="parTrans" cxnId="{AD96AFC5-A212-4CBA-9544-C19994633FDE}">
      <dgm:prSet/>
      <dgm:spPr/>
      <dgm:t>
        <a:bodyPr/>
        <a:lstStyle/>
        <a:p>
          <a:endParaRPr lang="en-US"/>
        </a:p>
      </dgm:t>
    </dgm:pt>
    <dgm:pt modelId="{D67B10A8-EF49-405E-BF95-941C925196A4}" type="sibTrans" cxnId="{AD96AFC5-A212-4CBA-9544-C19994633FDE}">
      <dgm:prSet/>
      <dgm:spPr/>
      <dgm:t>
        <a:bodyPr/>
        <a:lstStyle/>
        <a:p>
          <a:endParaRPr lang="en-US"/>
        </a:p>
      </dgm:t>
    </dgm:pt>
    <dgm:pt modelId="{ADA37A2C-671C-47FF-9043-10C3331BC6F9}" type="pres">
      <dgm:prSet presAssocID="{FAECA934-5354-4252-8FC9-0E40CE4F1F4A}" presName="cycle" presStyleCnt="0">
        <dgm:presLayoutVars>
          <dgm:dir/>
          <dgm:resizeHandles val="exact"/>
        </dgm:presLayoutVars>
      </dgm:prSet>
      <dgm:spPr/>
    </dgm:pt>
    <dgm:pt modelId="{5397F950-6B09-43C8-B6B0-301BA69B171B}" type="pres">
      <dgm:prSet presAssocID="{30704BA2-7125-4538-9F7A-5B427BD53DA1}" presName="node" presStyleLbl="node1" presStyleIdx="0" presStyleCnt="5">
        <dgm:presLayoutVars>
          <dgm:bulletEnabled val="1"/>
        </dgm:presLayoutVars>
      </dgm:prSet>
      <dgm:spPr/>
    </dgm:pt>
    <dgm:pt modelId="{6DC767A4-3DEE-499E-BA3B-6DA6A615DC51}" type="pres">
      <dgm:prSet presAssocID="{C65CA370-A766-4786-9D98-232403DB7C37}" presName="sibTrans" presStyleLbl="sibTrans2D1" presStyleIdx="0" presStyleCnt="5"/>
      <dgm:spPr/>
    </dgm:pt>
    <dgm:pt modelId="{5FC1A58E-1466-4C03-8AA3-192BEFBF4CED}" type="pres">
      <dgm:prSet presAssocID="{C65CA370-A766-4786-9D98-232403DB7C37}" presName="connectorText" presStyleLbl="sibTrans2D1" presStyleIdx="0" presStyleCnt="5"/>
      <dgm:spPr/>
    </dgm:pt>
    <dgm:pt modelId="{B3CC1416-8C2B-4639-A2DE-B7F854A51FA8}" type="pres">
      <dgm:prSet presAssocID="{94567C31-7695-4E2F-A4A9-8A6CB3270EBA}" presName="node" presStyleLbl="node1" presStyleIdx="1" presStyleCnt="5">
        <dgm:presLayoutVars>
          <dgm:bulletEnabled val="1"/>
        </dgm:presLayoutVars>
      </dgm:prSet>
      <dgm:spPr/>
    </dgm:pt>
    <dgm:pt modelId="{1C5FE84F-8509-4363-A0D2-EB7890861CD0}" type="pres">
      <dgm:prSet presAssocID="{A1D45AC9-8F0E-4B19-95BA-2A91785AE0BC}" presName="sibTrans" presStyleLbl="sibTrans2D1" presStyleIdx="1" presStyleCnt="5"/>
      <dgm:spPr/>
    </dgm:pt>
    <dgm:pt modelId="{C2890FE7-4896-422C-9A7B-0AC8A71C977D}" type="pres">
      <dgm:prSet presAssocID="{A1D45AC9-8F0E-4B19-95BA-2A91785AE0BC}" presName="connectorText" presStyleLbl="sibTrans2D1" presStyleIdx="1" presStyleCnt="5"/>
      <dgm:spPr/>
    </dgm:pt>
    <dgm:pt modelId="{4AA91784-6780-4AC2-915B-F3DF471888EE}" type="pres">
      <dgm:prSet presAssocID="{5F29B472-9D26-44CD-BA37-9BB6DFF1DE88}" presName="node" presStyleLbl="node1" presStyleIdx="2" presStyleCnt="5">
        <dgm:presLayoutVars>
          <dgm:bulletEnabled val="1"/>
        </dgm:presLayoutVars>
      </dgm:prSet>
      <dgm:spPr/>
    </dgm:pt>
    <dgm:pt modelId="{9178B973-D6B4-4A9D-8FAF-E3E74ABB9E01}" type="pres">
      <dgm:prSet presAssocID="{CD479222-76C2-49BF-BB00-79352A730986}" presName="sibTrans" presStyleLbl="sibTrans2D1" presStyleIdx="2" presStyleCnt="5"/>
      <dgm:spPr/>
    </dgm:pt>
    <dgm:pt modelId="{804BDE6D-A058-408F-8848-738A51AA0739}" type="pres">
      <dgm:prSet presAssocID="{CD479222-76C2-49BF-BB00-79352A730986}" presName="connectorText" presStyleLbl="sibTrans2D1" presStyleIdx="2" presStyleCnt="5"/>
      <dgm:spPr/>
    </dgm:pt>
    <dgm:pt modelId="{0003BF32-0EC5-4771-8FB3-84C9EEF586AC}" type="pres">
      <dgm:prSet presAssocID="{F03A9388-37E3-419D-B44D-65ACD9B6D106}" presName="node" presStyleLbl="node1" presStyleIdx="3" presStyleCnt="5">
        <dgm:presLayoutVars>
          <dgm:bulletEnabled val="1"/>
        </dgm:presLayoutVars>
      </dgm:prSet>
      <dgm:spPr/>
    </dgm:pt>
    <dgm:pt modelId="{92C59803-832E-4D70-85FB-F56B08FC9199}" type="pres">
      <dgm:prSet presAssocID="{56C8019A-EEB5-4959-AD7C-DF2FB1FB4A8E}" presName="sibTrans" presStyleLbl="sibTrans2D1" presStyleIdx="3" presStyleCnt="5"/>
      <dgm:spPr/>
    </dgm:pt>
    <dgm:pt modelId="{D0D4E5F9-AD4D-40D3-8779-CB3F0F93E20D}" type="pres">
      <dgm:prSet presAssocID="{56C8019A-EEB5-4959-AD7C-DF2FB1FB4A8E}" presName="connectorText" presStyleLbl="sibTrans2D1" presStyleIdx="3" presStyleCnt="5"/>
      <dgm:spPr/>
    </dgm:pt>
    <dgm:pt modelId="{F1DA3004-0B83-45AB-954B-D99BBC23E8C1}" type="pres">
      <dgm:prSet presAssocID="{5470EE30-52E3-471C-991F-469B55F0EFE3}" presName="node" presStyleLbl="node1" presStyleIdx="4" presStyleCnt="5">
        <dgm:presLayoutVars>
          <dgm:bulletEnabled val="1"/>
        </dgm:presLayoutVars>
      </dgm:prSet>
      <dgm:spPr/>
    </dgm:pt>
    <dgm:pt modelId="{D0223C07-6B33-4A6E-98CB-BB5272932277}" type="pres">
      <dgm:prSet presAssocID="{D67B10A8-EF49-405E-BF95-941C925196A4}" presName="sibTrans" presStyleLbl="sibTrans2D1" presStyleIdx="4" presStyleCnt="5"/>
      <dgm:spPr/>
    </dgm:pt>
    <dgm:pt modelId="{CD900670-C10A-405D-AD4D-5F3FFD1B5B8A}" type="pres">
      <dgm:prSet presAssocID="{D67B10A8-EF49-405E-BF95-941C925196A4}" presName="connectorText" presStyleLbl="sibTrans2D1" presStyleIdx="4" presStyleCnt="5"/>
      <dgm:spPr/>
    </dgm:pt>
  </dgm:ptLst>
  <dgm:cxnLst>
    <dgm:cxn modelId="{2717BB25-18F2-42FF-96A9-D9AF137BE8CD}" type="presOf" srcId="{CD479222-76C2-49BF-BB00-79352A730986}" destId="{9178B973-D6B4-4A9D-8FAF-E3E74ABB9E01}" srcOrd="0" destOrd="0" presId="urn:microsoft.com/office/officeart/2005/8/layout/cycle2"/>
    <dgm:cxn modelId="{E1E71C2B-75C2-4A4F-96E3-65F7874BD9C9}" type="presOf" srcId="{5F29B472-9D26-44CD-BA37-9BB6DFF1DE88}" destId="{4AA91784-6780-4AC2-915B-F3DF471888EE}" srcOrd="0" destOrd="0" presId="urn:microsoft.com/office/officeart/2005/8/layout/cycle2"/>
    <dgm:cxn modelId="{BC80EC2D-97D4-4B25-ADAE-3402E9E1A514}" type="presOf" srcId="{30704BA2-7125-4538-9F7A-5B427BD53DA1}" destId="{5397F950-6B09-43C8-B6B0-301BA69B171B}" srcOrd="0" destOrd="0" presId="urn:microsoft.com/office/officeart/2005/8/layout/cycle2"/>
    <dgm:cxn modelId="{053BCF37-7678-424C-94EB-1CB34103068E}" type="presOf" srcId="{56C8019A-EEB5-4959-AD7C-DF2FB1FB4A8E}" destId="{92C59803-832E-4D70-85FB-F56B08FC9199}" srcOrd="0" destOrd="0" presId="urn:microsoft.com/office/officeart/2005/8/layout/cycle2"/>
    <dgm:cxn modelId="{EC8DAF5E-A56E-49AE-A919-7101018AFD75}" type="presOf" srcId="{A1D45AC9-8F0E-4B19-95BA-2A91785AE0BC}" destId="{1C5FE84F-8509-4363-A0D2-EB7890861CD0}" srcOrd="0" destOrd="0" presId="urn:microsoft.com/office/officeart/2005/8/layout/cycle2"/>
    <dgm:cxn modelId="{53B32064-5127-47A3-AB8D-376FEB633818}" type="presOf" srcId="{94567C31-7695-4E2F-A4A9-8A6CB3270EBA}" destId="{B3CC1416-8C2B-4639-A2DE-B7F854A51FA8}" srcOrd="0" destOrd="0" presId="urn:microsoft.com/office/officeart/2005/8/layout/cycle2"/>
    <dgm:cxn modelId="{2B2DC34B-780E-49F5-84F1-64F6647F0012}" type="presOf" srcId="{FAECA934-5354-4252-8FC9-0E40CE4F1F4A}" destId="{ADA37A2C-671C-47FF-9043-10C3331BC6F9}" srcOrd="0" destOrd="0" presId="urn:microsoft.com/office/officeart/2005/8/layout/cycle2"/>
    <dgm:cxn modelId="{EAFCAF52-6752-4E7C-BA6E-0428AB84650D}" srcId="{FAECA934-5354-4252-8FC9-0E40CE4F1F4A}" destId="{F03A9388-37E3-419D-B44D-65ACD9B6D106}" srcOrd="3" destOrd="0" parTransId="{ADFC6162-8901-42FE-B250-3E551EA2EC79}" sibTransId="{56C8019A-EEB5-4959-AD7C-DF2FB1FB4A8E}"/>
    <dgm:cxn modelId="{3D960D8C-0391-4ACE-963F-955ECED076C9}" srcId="{FAECA934-5354-4252-8FC9-0E40CE4F1F4A}" destId="{5F29B472-9D26-44CD-BA37-9BB6DFF1DE88}" srcOrd="2" destOrd="0" parTransId="{ADC0AC3B-0C25-411C-B457-80190D8ABD11}" sibTransId="{CD479222-76C2-49BF-BB00-79352A730986}"/>
    <dgm:cxn modelId="{201DF08F-FFFD-4CF6-B929-E667DBF7A306}" type="presOf" srcId="{56C8019A-EEB5-4959-AD7C-DF2FB1FB4A8E}" destId="{D0D4E5F9-AD4D-40D3-8779-CB3F0F93E20D}" srcOrd="1" destOrd="0" presId="urn:microsoft.com/office/officeart/2005/8/layout/cycle2"/>
    <dgm:cxn modelId="{04ED6897-E1C2-48A0-8F6B-AA860A00932A}" type="presOf" srcId="{CD479222-76C2-49BF-BB00-79352A730986}" destId="{804BDE6D-A058-408F-8848-738A51AA0739}" srcOrd="1" destOrd="0" presId="urn:microsoft.com/office/officeart/2005/8/layout/cycle2"/>
    <dgm:cxn modelId="{6FC328A2-B1A5-47D0-B37F-52B3C7310B3F}" type="presOf" srcId="{C65CA370-A766-4786-9D98-232403DB7C37}" destId="{5FC1A58E-1466-4C03-8AA3-192BEFBF4CED}" srcOrd="1" destOrd="0" presId="urn:microsoft.com/office/officeart/2005/8/layout/cycle2"/>
    <dgm:cxn modelId="{F91E49B0-E406-4163-BDC7-4F3B97CC225C}" type="presOf" srcId="{F03A9388-37E3-419D-B44D-65ACD9B6D106}" destId="{0003BF32-0EC5-4771-8FB3-84C9EEF586AC}" srcOrd="0" destOrd="0" presId="urn:microsoft.com/office/officeart/2005/8/layout/cycle2"/>
    <dgm:cxn modelId="{AD96AFC5-A212-4CBA-9544-C19994633FDE}" srcId="{FAECA934-5354-4252-8FC9-0E40CE4F1F4A}" destId="{5470EE30-52E3-471C-991F-469B55F0EFE3}" srcOrd="4" destOrd="0" parTransId="{F9D4EB78-F319-43DA-9288-50394B132944}" sibTransId="{D67B10A8-EF49-405E-BF95-941C925196A4}"/>
    <dgm:cxn modelId="{161828D7-2148-437F-98A7-0C2521A5B79B}" type="presOf" srcId="{D67B10A8-EF49-405E-BF95-941C925196A4}" destId="{D0223C07-6B33-4A6E-98CB-BB5272932277}" srcOrd="0" destOrd="0" presId="urn:microsoft.com/office/officeart/2005/8/layout/cycle2"/>
    <dgm:cxn modelId="{E841D9DA-49BC-489B-9E83-89A1C793658C}" type="presOf" srcId="{A1D45AC9-8F0E-4B19-95BA-2A91785AE0BC}" destId="{C2890FE7-4896-422C-9A7B-0AC8A71C977D}" srcOrd="1" destOrd="0" presId="urn:microsoft.com/office/officeart/2005/8/layout/cycle2"/>
    <dgm:cxn modelId="{188DE0E1-DC93-4A45-9A8F-E4EF3A6A3DCC}" type="presOf" srcId="{C65CA370-A766-4786-9D98-232403DB7C37}" destId="{6DC767A4-3DEE-499E-BA3B-6DA6A615DC51}" srcOrd="0" destOrd="0" presId="urn:microsoft.com/office/officeart/2005/8/layout/cycle2"/>
    <dgm:cxn modelId="{A20279EA-8379-4225-BA07-D8D1FE1C62E0}" srcId="{FAECA934-5354-4252-8FC9-0E40CE4F1F4A}" destId="{94567C31-7695-4E2F-A4A9-8A6CB3270EBA}" srcOrd="1" destOrd="0" parTransId="{4CD4D0E8-4E84-402D-9AB3-15844B3E96C6}" sibTransId="{A1D45AC9-8F0E-4B19-95BA-2A91785AE0BC}"/>
    <dgm:cxn modelId="{32C8A3EF-F663-4CCF-98A3-636AF233F36F}" type="presOf" srcId="{5470EE30-52E3-471C-991F-469B55F0EFE3}" destId="{F1DA3004-0B83-45AB-954B-D99BBC23E8C1}" srcOrd="0" destOrd="0" presId="urn:microsoft.com/office/officeart/2005/8/layout/cycle2"/>
    <dgm:cxn modelId="{1DB5E0F3-36CE-415E-B701-0B614E9724ED}" srcId="{FAECA934-5354-4252-8FC9-0E40CE4F1F4A}" destId="{30704BA2-7125-4538-9F7A-5B427BD53DA1}" srcOrd="0" destOrd="0" parTransId="{0C499CA4-25B8-426C-8FB2-E777C3C5A1A9}" sibTransId="{C65CA370-A766-4786-9D98-232403DB7C37}"/>
    <dgm:cxn modelId="{4802F9FF-158B-499C-8844-59BEF8A7F7A1}" type="presOf" srcId="{D67B10A8-EF49-405E-BF95-941C925196A4}" destId="{CD900670-C10A-405D-AD4D-5F3FFD1B5B8A}" srcOrd="1" destOrd="0" presId="urn:microsoft.com/office/officeart/2005/8/layout/cycle2"/>
    <dgm:cxn modelId="{EC2C8123-5DA9-46DA-8171-556408295C6E}" type="presParOf" srcId="{ADA37A2C-671C-47FF-9043-10C3331BC6F9}" destId="{5397F950-6B09-43C8-B6B0-301BA69B171B}" srcOrd="0" destOrd="0" presId="urn:microsoft.com/office/officeart/2005/8/layout/cycle2"/>
    <dgm:cxn modelId="{FA0FEB6B-DC18-4A49-8330-CB06878D77FF}" type="presParOf" srcId="{ADA37A2C-671C-47FF-9043-10C3331BC6F9}" destId="{6DC767A4-3DEE-499E-BA3B-6DA6A615DC51}" srcOrd="1" destOrd="0" presId="urn:microsoft.com/office/officeart/2005/8/layout/cycle2"/>
    <dgm:cxn modelId="{39E54928-1151-4DA2-B6BB-2ED535E68AD7}" type="presParOf" srcId="{6DC767A4-3DEE-499E-BA3B-6DA6A615DC51}" destId="{5FC1A58E-1466-4C03-8AA3-192BEFBF4CED}" srcOrd="0" destOrd="0" presId="urn:microsoft.com/office/officeart/2005/8/layout/cycle2"/>
    <dgm:cxn modelId="{328F3F92-FA68-4DF3-96EB-C9F03A89C4C2}" type="presParOf" srcId="{ADA37A2C-671C-47FF-9043-10C3331BC6F9}" destId="{B3CC1416-8C2B-4639-A2DE-B7F854A51FA8}" srcOrd="2" destOrd="0" presId="urn:microsoft.com/office/officeart/2005/8/layout/cycle2"/>
    <dgm:cxn modelId="{A2595560-9043-4D4A-8824-00F1BCD3A644}" type="presParOf" srcId="{ADA37A2C-671C-47FF-9043-10C3331BC6F9}" destId="{1C5FE84F-8509-4363-A0D2-EB7890861CD0}" srcOrd="3" destOrd="0" presId="urn:microsoft.com/office/officeart/2005/8/layout/cycle2"/>
    <dgm:cxn modelId="{B583B625-A8BC-486A-9A2D-DB06C445D90C}" type="presParOf" srcId="{1C5FE84F-8509-4363-A0D2-EB7890861CD0}" destId="{C2890FE7-4896-422C-9A7B-0AC8A71C977D}" srcOrd="0" destOrd="0" presId="urn:microsoft.com/office/officeart/2005/8/layout/cycle2"/>
    <dgm:cxn modelId="{B184AA99-2DCE-43AB-BD98-C28C508BB5FB}" type="presParOf" srcId="{ADA37A2C-671C-47FF-9043-10C3331BC6F9}" destId="{4AA91784-6780-4AC2-915B-F3DF471888EE}" srcOrd="4" destOrd="0" presId="urn:microsoft.com/office/officeart/2005/8/layout/cycle2"/>
    <dgm:cxn modelId="{BDBB7C37-40C6-4961-847F-1D474F342D96}" type="presParOf" srcId="{ADA37A2C-671C-47FF-9043-10C3331BC6F9}" destId="{9178B973-D6B4-4A9D-8FAF-E3E74ABB9E01}" srcOrd="5" destOrd="0" presId="urn:microsoft.com/office/officeart/2005/8/layout/cycle2"/>
    <dgm:cxn modelId="{61AE63BC-9353-4C71-AC52-B7D6C8A33871}" type="presParOf" srcId="{9178B973-D6B4-4A9D-8FAF-E3E74ABB9E01}" destId="{804BDE6D-A058-408F-8848-738A51AA0739}" srcOrd="0" destOrd="0" presId="urn:microsoft.com/office/officeart/2005/8/layout/cycle2"/>
    <dgm:cxn modelId="{466A4F02-2317-4119-98A7-F37EBF3179FA}" type="presParOf" srcId="{ADA37A2C-671C-47FF-9043-10C3331BC6F9}" destId="{0003BF32-0EC5-4771-8FB3-84C9EEF586AC}" srcOrd="6" destOrd="0" presId="urn:microsoft.com/office/officeart/2005/8/layout/cycle2"/>
    <dgm:cxn modelId="{34F8B36A-0FE1-4BCF-95CA-3553F9D0873E}" type="presParOf" srcId="{ADA37A2C-671C-47FF-9043-10C3331BC6F9}" destId="{92C59803-832E-4D70-85FB-F56B08FC9199}" srcOrd="7" destOrd="0" presId="urn:microsoft.com/office/officeart/2005/8/layout/cycle2"/>
    <dgm:cxn modelId="{C4D72871-2948-4ACB-9496-E3BB3B762AFD}" type="presParOf" srcId="{92C59803-832E-4D70-85FB-F56B08FC9199}" destId="{D0D4E5F9-AD4D-40D3-8779-CB3F0F93E20D}" srcOrd="0" destOrd="0" presId="urn:microsoft.com/office/officeart/2005/8/layout/cycle2"/>
    <dgm:cxn modelId="{1F517860-2CB3-4B26-9393-FD30BB541E8C}" type="presParOf" srcId="{ADA37A2C-671C-47FF-9043-10C3331BC6F9}" destId="{F1DA3004-0B83-45AB-954B-D99BBC23E8C1}" srcOrd="8" destOrd="0" presId="urn:microsoft.com/office/officeart/2005/8/layout/cycle2"/>
    <dgm:cxn modelId="{B730A6FE-648E-4188-B8A0-9693D14FF571}" type="presParOf" srcId="{ADA37A2C-671C-47FF-9043-10C3331BC6F9}" destId="{D0223C07-6B33-4A6E-98CB-BB5272932277}" srcOrd="9" destOrd="0" presId="urn:microsoft.com/office/officeart/2005/8/layout/cycle2"/>
    <dgm:cxn modelId="{97E80003-CF77-405B-849B-181FDECBE568}" type="presParOf" srcId="{D0223C07-6B33-4A6E-98CB-BB5272932277}" destId="{CD900670-C10A-405D-AD4D-5F3FFD1B5B8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7F950-6B09-43C8-B6B0-301BA69B171B}">
      <dsp:nvSpPr>
        <dsp:cNvPr id="0" name=""/>
        <dsp:cNvSpPr/>
      </dsp:nvSpPr>
      <dsp:spPr>
        <a:xfrm>
          <a:off x="2180984" y="992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2014</a:t>
          </a:r>
          <a:endParaRPr lang="en-US" sz="1500" kern="1200" dirty="0"/>
        </a:p>
      </dsp:txBody>
      <dsp:txXfrm>
        <a:off x="2351250" y="171258"/>
        <a:ext cx="822119" cy="822119"/>
      </dsp:txXfrm>
    </dsp:sp>
    <dsp:sp modelId="{6DC767A4-3DEE-499E-BA3B-6DA6A615DC51}">
      <dsp:nvSpPr>
        <dsp:cNvPr id="0" name=""/>
        <dsp:cNvSpPr/>
      </dsp:nvSpPr>
      <dsp:spPr>
        <a:xfrm rot="2160000">
          <a:off x="3306987" y="894274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315853" y="945467"/>
        <a:ext cx="216630" cy="235437"/>
      </dsp:txXfrm>
    </dsp:sp>
    <dsp:sp modelId="{B3CC1416-8C2B-4639-A2DE-B7F854A51FA8}">
      <dsp:nvSpPr>
        <dsp:cNvPr id="0" name=""/>
        <dsp:cNvSpPr/>
      </dsp:nvSpPr>
      <dsp:spPr>
        <a:xfrm>
          <a:off x="3593981" y="1027595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30+</a:t>
          </a:r>
          <a:r>
            <a:rPr lang="zh-CN" altLang="en-US" sz="1500" kern="1200" dirty="0"/>
            <a:t>专利</a:t>
          </a:r>
          <a:endParaRPr lang="en-US" sz="1500" kern="1200" dirty="0"/>
        </a:p>
      </dsp:txBody>
      <dsp:txXfrm>
        <a:off x="3764247" y="1197861"/>
        <a:ext cx="822119" cy="822119"/>
      </dsp:txXfrm>
    </dsp:sp>
    <dsp:sp modelId="{1C5FE84F-8509-4363-A0D2-EB7890861CD0}">
      <dsp:nvSpPr>
        <dsp:cNvPr id="0" name=""/>
        <dsp:cNvSpPr/>
      </dsp:nvSpPr>
      <dsp:spPr>
        <a:xfrm rot="6480000">
          <a:off x="3753419" y="2234933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814185" y="2269263"/>
        <a:ext cx="216630" cy="235437"/>
      </dsp:txXfrm>
    </dsp:sp>
    <dsp:sp modelId="{4AA91784-6780-4AC2-915B-F3DF471888EE}">
      <dsp:nvSpPr>
        <dsp:cNvPr id="0" name=""/>
        <dsp:cNvSpPr/>
      </dsp:nvSpPr>
      <dsp:spPr>
        <a:xfrm>
          <a:off x="3054264" y="2688674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</a:t>
          </a:r>
          <a:r>
            <a:rPr lang="zh-CN" altLang="en-US" sz="1500" kern="1200" dirty="0"/>
            <a:t>个产品体系</a:t>
          </a:r>
          <a:endParaRPr lang="en-US" sz="1500" kern="1200" dirty="0"/>
        </a:p>
      </dsp:txBody>
      <dsp:txXfrm>
        <a:off x="3224530" y="2858940"/>
        <a:ext cx="822119" cy="822119"/>
      </dsp:txXfrm>
    </dsp:sp>
    <dsp:sp modelId="{9178B973-D6B4-4A9D-8FAF-E3E74ABB9E01}">
      <dsp:nvSpPr>
        <dsp:cNvPr id="0" name=""/>
        <dsp:cNvSpPr/>
      </dsp:nvSpPr>
      <dsp:spPr>
        <a:xfrm rot="10800000">
          <a:off x="2616332" y="3073802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709174" y="3152281"/>
        <a:ext cx="216630" cy="235437"/>
      </dsp:txXfrm>
    </dsp:sp>
    <dsp:sp modelId="{0003BF32-0EC5-4771-8FB3-84C9EEF586AC}">
      <dsp:nvSpPr>
        <dsp:cNvPr id="0" name=""/>
        <dsp:cNvSpPr/>
      </dsp:nvSpPr>
      <dsp:spPr>
        <a:xfrm>
          <a:off x="1307703" y="2688674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众多行业</a:t>
          </a:r>
          <a:r>
            <a:rPr lang="zh-CN" altLang="en-US" sz="1500" b="1" kern="1200" dirty="0"/>
            <a:t>大型</a:t>
          </a:r>
          <a:r>
            <a:rPr lang="zh-CN" altLang="en-US" sz="1500" kern="1200" dirty="0"/>
            <a:t>合作伙伴</a:t>
          </a:r>
          <a:endParaRPr lang="en-US" sz="1500" kern="1200" dirty="0"/>
        </a:p>
      </dsp:txBody>
      <dsp:txXfrm>
        <a:off x="1477969" y="2858940"/>
        <a:ext cx="822119" cy="822119"/>
      </dsp:txXfrm>
    </dsp:sp>
    <dsp:sp modelId="{92C59803-832E-4D70-85FB-F56B08FC9199}">
      <dsp:nvSpPr>
        <dsp:cNvPr id="0" name=""/>
        <dsp:cNvSpPr/>
      </dsp:nvSpPr>
      <dsp:spPr>
        <a:xfrm rot="15120000">
          <a:off x="1467141" y="2251593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527907" y="2374221"/>
        <a:ext cx="216630" cy="235437"/>
      </dsp:txXfrm>
    </dsp:sp>
    <dsp:sp modelId="{F1DA3004-0B83-45AB-954B-D99BBC23E8C1}">
      <dsp:nvSpPr>
        <dsp:cNvPr id="0" name=""/>
        <dsp:cNvSpPr/>
      </dsp:nvSpPr>
      <dsp:spPr>
        <a:xfrm>
          <a:off x="767986" y="1027595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荣誉</a:t>
          </a:r>
          <a:endParaRPr lang="en-US" sz="1500" kern="1200" dirty="0"/>
        </a:p>
      </dsp:txBody>
      <dsp:txXfrm>
        <a:off x="938252" y="1197861"/>
        <a:ext cx="822119" cy="822119"/>
      </dsp:txXfrm>
    </dsp:sp>
    <dsp:sp modelId="{D0223C07-6B33-4A6E-98CB-BB5272932277}">
      <dsp:nvSpPr>
        <dsp:cNvPr id="0" name=""/>
        <dsp:cNvSpPr/>
      </dsp:nvSpPr>
      <dsp:spPr>
        <a:xfrm rot="19440000">
          <a:off x="1893989" y="904570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902855" y="1010335"/>
        <a:ext cx="216630" cy="235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5E997-9582-458A-9E5C-DCBF524ED3E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DF1D0-5195-4E2D-B6D0-723B92712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75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DF1D0-5195-4E2D-B6D0-723B927120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87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DF1D0-5195-4E2D-B6D0-723B927120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5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3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13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4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1728-A288-EB4A-AFB6-90D3B5AC8EEE}" type="datetime1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Fujian ECloud Information Technolony Co.,Ltd.
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427B-D656-1240-8E00-13069D88E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1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A91C25-2E5E-4C08-91CE-41196A68ED1C}"/>
              </a:ext>
            </a:extLst>
          </p:cNvPr>
          <p:cNvSpPr/>
          <p:nvPr userDrawn="1"/>
        </p:nvSpPr>
        <p:spPr>
          <a:xfrm>
            <a:off x="0" y="6271708"/>
            <a:ext cx="12192000" cy="586292"/>
          </a:xfrm>
          <a:prstGeom prst="rect">
            <a:avLst/>
          </a:prstGeom>
          <a:gradFill flip="none" rotWithShape="1"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843ED9-FAB9-43D3-AB05-BF878B53AD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71708"/>
            <a:ext cx="1221013" cy="5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067050" y="0"/>
            <a:ext cx="91249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4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矩形 10"/>
            <p:cNvSpPr/>
            <p:nvPr/>
          </p:nvSpPr>
          <p:spPr>
            <a:xfrm>
              <a:off x="3067050" y="0"/>
              <a:ext cx="91249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手动输入 11"/>
            <p:cNvSpPr/>
            <p:nvPr/>
          </p:nvSpPr>
          <p:spPr>
            <a:xfrm>
              <a:off x="0" y="0"/>
              <a:ext cx="3067050" cy="685800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88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手动输入 12"/>
          <p:cNvSpPr/>
          <p:nvPr userDrawn="1"/>
        </p:nvSpPr>
        <p:spPr>
          <a:xfrm rot="5400000" flipH="1">
            <a:off x="-361950" y="1047750"/>
            <a:ext cx="6858000" cy="4762500"/>
          </a:xfrm>
          <a:prstGeom prst="flowChartManualInpu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手动输入 13"/>
          <p:cNvSpPr/>
          <p:nvPr userDrawn="1"/>
        </p:nvSpPr>
        <p:spPr>
          <a:xfrm rot="5400000" flipH="1">
            <a:off x="-1047750" y="1047750"/>
            <a:ext cx="6858000" cy="4762500"/>
          </a:xfrm>
          <a:prstGeom prst="flowChartManualInpu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手动输入 14"/>
          <p:cNvSpPr/>
          <p:nvPr userDrawn="1"/>
        </p:nvSpPr>
        <p:spPr>
          <a:xfrm rot="5400000" flipH="1">
            <a:off x="-1333500" y="1047750"/>
            <a:ext cx="6858000" cy="476250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68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0" y="-1"/>
            <a:ext cx="12192000" cy="6858000"/>
          </a:xfrm>
          <a:prstGeom prst="parallelogram">
            <a:avLst>
              <a:gd name="adj" fmla="val 53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63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7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22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2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47D9-FEE4-4881-B706-9575ADABFEC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8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3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5.jpeg"/><Relationship Id="rId10" Type="http://schemas.microsoft.com/office/2007/relationships/diagramDrawing" Target="../diagrams/drawing1.xml"/><Relationship Id="rId4" Type="http://schemas.openxmlformats.org/officeDocument/2006/relationships/image" Target="../media/image24.jpeg"/><Relationship Id="rId9" Type="http://schemas.openxmlformats.org/officeDocument/2006/relationships/diagramColors" Target="../diagrams/colors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46842" y="2009874"/>
            <a:ext cx="37882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>
                <a:solidFill>
                  <a:schemeClr val="bg1"/>
                </a:solidFill>
              </a:rPr>
              <a:t>2019</a:t>
            </a:r>
            <a:endParaRPr lang="zh-CN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26103" y="2446564"/>
            <a:ext cx="0" cy="17972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274726" y="3694792"/>
            <a:ext cx="303206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Yarlungsoft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45415" y="2617574"/>
            <a:ext cx="57884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滴云</a:t>
            </a:r>
            <a:endParaRPr kumimoji="1"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物联网云平台开发者功能介绍</a:t>
            </a:r>
          </a:p>
        </p:txBody>
      </p:sp>
      <p:sp>
        <p:nvSpPr>
          <p:cNvPr id="8" name="矩形 7"/>
          <p:cNvSpPr/>
          <p:nvPr/>
        </p:nvSpPr>
        <p:spPr>
          <a:xfrm>
            <a:off x="6104133" y="4056597"/>
            <a:ext cx="1842804" cy="307773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BY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Edward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35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1DA025-27FB-4850-8A79-ED992421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960" y="1414721"/>
            <a:ext cx="4529039" cy="394563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0BA8E2-C932-4BA1-BCAA-65416D42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721"/>
            <a:ext cx="7646274" cy="3945637"/>
          </a:xfrm>
          <a:prstGeom prst="rect">
            <a:avLst/>
          </a:prstGeom>
        </p:spPr>
      </p:pic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DE054A-9F14-47DC-91AF-9EC527530F3C}"/>
              </a:ext>
            </a:extLst>
          </p:cNvPr>
          <p:cNvSpPr/>
          <p:nvPr/>
        </p:nvSpPr>
        <p:spPr>
          <a:xfrm>
            <a:off x="2921156" y="314162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告警查询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92430D-07FC-49CF-B677-FB933CAB68DF}"/>
              </a:ext>
            </a:extLst>
          </p:cNvPr>
          <p:cNvSpPr/>
          <p:nvPr/>
        </p:nvSpPr>
        <p:spPr>
          <a:xfrm>
            <a:off x="9105843" y="310016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告警详情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数据展示模板应用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8F8B4E-512B-4FAC-8231-C3C06934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6" y="731519"/>
            <a:ext cx="8017045" cy="4624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C5B9E6-CFBE-4777-AFF7-0690687B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67" y="2175125"/>
            <a:ext cx="8434107" cy="4624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198E33-E8ED-41C5-B2FF-FEE75E99EAA9}"/>
              </a:ext>
            </a:extLst>
          </p:cNvPr>
          <p:cNvSpPr/>
          <p:nvPr/>
        </p:nvSpPr>
        <p:spPr>
          <a:xfrm>
            <a:off x="1861316" y="275627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数据展示模板配置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475FD4-11EA-48B5-9EBF-6BFB837EB457}"/>
              </a:ext>
            </a:extLst>
          </p:cNvPr>
          <p:cNvSpPr/>
          <p:nvPr/>
        </p:nvSpPr>
        <p:spPr>
          <a:xfrm>
            <a:off x="7340035" y="419987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数据展示应用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3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4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5"/>
            <a:ext cx="343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案例介绍</a:t>
            </a:r>
          </a:p>
        </p:txBody>
      </p:sp>
    </p:spTree>
    <p:extLst>
      <p:ext uri="{BB962C8B-B14F-4D97-AF65-F5344CB8AC3E}">
        <p14:creationId xmlns:p14="http://schemas.microsoft.com/office/powerpoint/2010/main" val="29281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57E869-1CC5-4BC0-9B12-9BB837224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7726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案例一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省物联网云平台租户平台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18C155-7802-40CD-85CD-AA0EEA58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5"/>
            <a:ext cx="12192000" cy="678542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案例一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省物联网云平台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4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CEA5F4-943D-447F-9F6B-98165293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166"/>
            <a:ext cx="12192000" cy="623166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案例二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正泰能源互联网平台</a:t>
            </a:r>
            <a:r>
              <a:rPr lang="en-US" altLang="zh-CN" sz="2800" b="1" dirty="0">
                <a:solidFill>
                  <a:srgbClr val="FFFFFF"/>
                </a:solidFill>
              </a:rPr>
              <a:t>-</a:t>
            </a:r>
            <a:r>
              <a:rPr lang="zh-CN" altLang="en-US" sz="2800" b="1" dirty="0">
                <a:solidFill>
                  <a:srgbClr val="FFFFFF"/>
                </a:solidFill>
              </a:rPr>
              <a:t>日</a:t>
            </a:r>
            <a:r>
              <a:rPr lang="en-US" altLang="zh-CN" sz="2800" b="1" dirty="0">
                <a:solidFill>
                  <a:srgbClr val="FFFFFF"/>
                </a:solidFill>
              </a:rPr>
              <a:t>200</a:t>
            </a:r>
            <a:r>
              <a:rPr lang="zh-CN" altLang="en-US" sz="2800" b="1" dirty="0">
                <a:solidFill>
                  <a:srgbClr val="FFFFFF"/>
                </a:solidFill>
              </a:rPr>
              <a:t>万条数据处理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5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5"/>
            <a:ext cx="343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</a:p>
        </p:txBody>
      </p:sp>
    </p:spTree>
    <p:extLst>
      <p:ext uri="{BB962C8B-B14F-4D97-AF65-F5344CB8AC3E}">
        <p14:creationId xmlns:p14="http://schemas.microsoft.com/office/powerpoint/2010/main" val="19948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5"/>
          <p:cNvSpPr txBox="1">
            <a:spLocks/>
          </p:cNvSpPr>
          <p:nvPr/>
        </p:nvSpPr>
        <p:spPr>
          <a:xfrm>
            <a:off x="7301301" y="2567759"/>
            <a:ext cx="3397226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lang="id-ID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 Placeholder 5"/>
          <p:cNvSpPr txBox="1">
            <a:spLocks/>
          </p:cNvSpPr>
          <p:nvPr/>
        </p:nvSpPr>
        <p:spPr>
          <a:xfrm>
            <a:off x="0" y="4197372"/>
            <a:ext cx="3397226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endParaRPr lang="id-ID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Title 15"/>
          <p:cNvSpPr txBox="1">
            <a:spLocks/>
          </p:cNvSpPr>
          <p:nvPr/>
        </p:nvSpPr>
        <p:spPr>
          <a:xfrm>
            <a:off x="0" y="0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关于雅鲁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0060" y="1420914"/>
            <a:ext cx="3016776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</a:pP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雅鲁科技</a:t>
            </a:r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年成立于成都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348A16-5F5C-4A8A-A259-8E2E760AC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41" y="4273009"/>
            <a:ext cx="2163957" cy="16229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81CFC8-F9BC-433D-ADA2-47B7DE7BDD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28" y="862509"/>
            <a:ext cx="2163956" cy="1622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B6B5C5-8583-415D-8B10-D894E1B1E4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93" y="2567759"/>
            <a:ext cx="2163957" cy="1622968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A26A7A8-F301-4D16-B4CF-6E7791F6BED3}"/>
              </a:ext>
            </a:extLst>
          </p:cNvPr>
          <p:cNvGraphicFramePr/>
          <p:nvPr>
            <p:extLst/>
          </p:nvPr>
        </p:nvGraphicFramePr>
        <p:xfrm>
          <a:off x="1668954" y="1453083"/>
          <a:ext cx="5524620" cy="3852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46A01EBC-15E4-46DD-8809-5128338DF00D}"/>
              </a:ext>
            </a:extLst>
          </p:cNvPr>
          <p:cNvSpPr/>
          <p:nvPr/>
        </p:nvSpPr>
        <p:spPr>
          <a:xfrm>
            <a:off x="6422970" y="2924704"/>
            <a:ext cx="170439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</a:pP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专利及软著</a:t>
            </a:r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CBA49B-90C3-44BA-B036-77D8D11CE375}"/>
              </a:ext>
            </a:extLst>
          </p:cNvPr>
          <p:cNvSpPr txBox="1"/>
          <p:nvPr/>
        </p:nvSpPr>
        <p:spPr>
          <a:xfrm>
            <a:off x="143005" y="2528633"/>
            <a:ext cx="2405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年成都政府启动资金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年创业新星百人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国家高科技企业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火炬创新创业大赛四川赛区第三名</a:t>
            </a:r>
            <a:endParaRPr 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12FF70-BD32-4AA5-BC82-6BD97B56F300}"/>
              </a:ext>
            </a:extLst>
          </p:cNvPr>
          <p:cNvSpPr txBox="1"/>
          <p:nvPr/>
        </p:nvSpPr>
        <p:spPr>
          <a:xfrm>
            <a:off x="5895293" y="4043483"/>
            <a:ext cx="3016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边缘计算产品体系：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物联网操作系统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DthingOS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、边缘终端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E-Box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E-Touch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系列硬件产品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云端产品体系：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物联网云平台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，物联网统一接入平台产品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Ein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，虚拟大数据池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VData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DtSaaS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2A504F-2290-420E-A571-5164DBF1B93D}"/>
              </a:ext>
            </a:extLst>
          </p:cNvPr>
          <p:cNvSpPr txBox="1"/>
          <p:nvPr/>
        </p:nvSpPr>
        <p:spPr>
          <a:xfrm>
            <a:off x="143005" y="4197372"/>
            <a:ext cx="2836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中国移动研究院、</a:t>
            </a:r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、中数通、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福州大学、福州水务、福州地铁、福建星云集团（省物联网平台）、深圳卫计委（医疗影像云）、国网信通产业集团有限公司、福建中海创集团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4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雅鲁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团队的荣誉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6" name="Text Box 29">
            <a:extLst>
              <a:ext uri="{FF2B5EF4-FFF2-40B4-BE49-F238E27FC236}">
                <a16:creationId xmlns:a16="http://schemas.microsoft.com/office/drawing/2014/main" id="{B6355D82-284B-4904-ADE0-D59F0ECF4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706137"/>
            <a:ext cx="6230830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rgbClr val="0A3691"/>
              </a:buClr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自主研发的</a:t>
            </a:r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DthingOS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被气候组织评为影响未来中国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15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年经济的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100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项前瞻性技术之一，并作为前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30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名在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全球清洁技术高峰会上路演。同时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Dthing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 OS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被评为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年一铭杯开源大赛优秀奖，并在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年作为唯一物联网操作系统参加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中日韩部长级开源会议。</a:t>
            </a:r>
          </a:p>
        </p:txBody>
      </p:sp>
      <p:sp>
        <p:nvSpPr>
          <p:cNvPr id="7" name="Text Box 29">
            <a:extLst>
              <a:ext uri="{FF2B5EF4-FFF2-40B4-BE49-F238E27FC236}">
                <a16:creationId xmlns:a16="http://schemas.microsoft.com/office/drawing/2014/main" id="{58BC67F8-0BA2-41A0-ABE3-6E646A1C4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2125520"/>
            <a:ext cx="6230830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rgbClr val="0A3691"/>
              </a:buClr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作为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中国移动第一家物联网操作系统技术合作方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，参与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ONE NET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物联网芯片研发，并为中移物联开发物联网芯片自动化测试工具，同时为其提供智慧城市物联网解决方案，包括智能照明及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NB-IOT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在中国首批海绵城市的智能水务应用。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25086E6B-74BB-4C50-B71F-8EB804017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3544903"/>
            <a:ext cx="6230830" cy="119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Ø"/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年智慧水务方案被评为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工信部中国优秀物联网方案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，并在无锡物联网世界大会上颁奖。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2018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年提交物“智能配电、能源物联网、物联网综合接入平台、水务综合调度认知云、医疗影像云平台”等五个物联网行业解决方案参加物联中国优秀案例评选。</a:t>
            </a:r>
          </a:p>
        </p:txBody>
      </p:sp>
      <p:sp>
        <p:nvSpPr>
          <p:cNvPr id="9" name="Text Box 29">
            <a:extLst>
              <a:ext uri="{FF2B5EF4-FFF2-40B4-BE49-F238E27FC236}">
                <a16:creationId xmlns:a16="http://schemas.microsoft.com/office/drawing/2014/main" id="{636AC857-3CB3-4390-B410-F7B736F4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4953642"/>
            <a:ext cx="6230830" cy="149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与德国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SAP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、中移物联、福州地铁、福建星云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百度、法国电信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Orange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、施耐德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schneider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、在不同物联网领域成为合作伙伴。与福州地铁成立物联网应用创新实验室、与福州大学物联网系结成产学研合作，担任物联网应用专业授课副教授并同步成立科研实验室。</a:t>
            </a:r>
          </a:p>
        </p:txBody>
      </p:sp>
      <p:sp>
        <p:nvSpPr>
          <p:cNvPr id="10" name="AutoShape 16">
            <a:extLst>
              <a:ext uri="{FF2B5EF4-FFF2-40B4-BE49-F238E27FC236}">
                <a16:creationId xmlns:a16="http://schemas.microsoft.com/office/drawing/2014/main" id="{E5A21EB4-7E36-4536-88DC-46A4B4959C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42418" y="818264"/>
            <a:ext cx="4538092" cy="5221472"/>
          </a:xfrm>
          <a:prstGeom prst="roundRect">
            <a:avLst>
              <a:gd name="adj" fmla="val 3401"/>
            </a:avLst>
          </a:prstGeom>
          <a:solidFill>
            <a:srgbClr val="F5F5F5"/>
          </a:solidFill>
          <a:ln w="9525">
            <a:noFill/>
            <a:round/>
            <a:headEnd/>
            <a:tailEnd/>
          </a:ln>
          <a:effectLst>
            <a:outerShdw dist="80322" dir="4293903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Text Box 18">
            <a:extLst>
              <a:ext uri="{FF2B5EF4-FFF2-40B4-BE49-F238E27FC236}">
                <a16:creationId xmlns:a16="http://schemas.microsoft.com/office/drawing/2014/main" id="{ED7C8AE8-D659-44CA-9103-EF380658E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2127" y="568875"/>
            <a:ext cx="3001158" cy="40011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专利及软著清单</a:t>
            </a:r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C5D81E4B-E125-41DE-9B60-52DB8085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858" y="1067471"/>
            <a:ext cx="4095650" cy="492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>
            <a:extLst>
              <a:ext uri="{FF2B5EF4-FFF2-40B4-BE49-F238E27FC236}">
                <a16:creationId xmlns:a16="http://schemas.microsoft.com/office/drawing/2014/main" id="{8E38B091-B7F3-45C4-BAF8-93BD6B24FED2}"/>
              </a:ext>
            </a:extLst>
          </p:cNvPr>
          <p:cNvSpPr txBox="1"/>
          <p:nvPr/>
        </p:nvSpPr>
        <p:spPr>
          <a:xfrm>
            <a:off x="307338" y="1083953"/>
            <a:ext cx="6431311" cy="2326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成都雅鲁科技有限公司创始人兼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/CTO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年科技部火炬创业创新大赛，四川能源组第三名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年被聘为 福建地铁物联网联合创新实验室主任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年成都雅鲁科技获得成都创业启动资金最高金额补贴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年被评为 年度成都市“创业新星计划”百人</a:t>
            </a:r>
            <a:endParaRPr lang="en-US" sz="1200" u="sng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独立撰写的系列文章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物联网与云计算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物联网操作系统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NB-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0">
              <a:lnSpc>
                <a:spcPct val="120000"/>
              </a:lnSpc>
            </a:pPr>
            <a:r>
              <a:rPr lang="zh-CN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等十篇文章在物联网专业媒体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物联网智库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头条发布， 超过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40000+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的阅读量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著作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物联网商业设计与案例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由人民邮电出版社出版发行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中国开源软件联盟成员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4" descr="图片包含 围栏, 人员, 男士, 天空&#10;&#10;已生成极高可信度的说明">
            <a:extLst>
              <a:ext uri="{FF2B5EF4-FFF2-40B4-BE49-F238E27FC236}">
                <a16:creationId xmlns:a16="http://schemas.microsoft.com/office/drawing/2014/main" id="{CD7B7A83-5829-434F-A4AB-FF51035FD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49" y="1083953"/>
            <a:ext cx="2566811" cy="2569194"/>
          </a:xfrm>
          <a:prstGeom prst="rect">
            <a:avLst/>
          </a:prstGeom>
        </p:spPr>
      </p:pic>
      <p:sp>
        <p:nvSpPr>
          <p:cNvPr id="7" name="Title 15"/>
          <p:cNvSpPr txBox="1">
            <a:spLocks/>
          </p:cNvSpPr>
          <p:nvPr/>
        </p:nvSpPr>
        <p:spPr>
          <a:xfrm>
            <a:off x="0" y="0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雅鲁科技创始人介绍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5039" y="4007314"/>
            <a:ext cx="5339789" cy="18801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1995-1999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沈阳建筑工程学院，本科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1999-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南京东南大学计算机系，硕士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2002-2014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中兴通讯，展讯，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Alcatel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Motorola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Myriad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手机/移动终端软件技术开发及研究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年至今       雅鲁科技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，专注于物联网终端操作系统以及物联网行业应用研究与项目实施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39701" y="4003417"/>
            <a:ext cx="5773895" cy="189487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曾主导或参与项目：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中国移动物联网终端操作系统开发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系统裁剪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地铁物联网、水务物联网、智能配电、智能工厂、智慧家庭、智慧社区、智能养老、农业溯源、儿童定位手表、 智能照明方案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主导物联网相关发明专利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个软件著作权，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个实用新型专利，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个外观设计专利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5">
            <a:extLst>
              <a:ext uri="{FF2B5EF4-FFF2-40B4-BE49-F238E27FC236}">
                <a16:creationId xmlns:a16="http://schemas.microsoft.com/office/drawing/2014/main" id="{868E5B07-970B-4C6F-ADBF-49827604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524" y="1058719"/>
            <a:ext cx="2185072" cy="25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6"/>
            <a:ext cx="485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物联网云平台行业背景</a:t>
            </a:r>
          </a:p>
        </p:txBody>
      </p:sp>
    </p:spTree>
    <p:extLst>
      <p:ext uri="{BB962C8B-B14F-4D97-AF65-F5344CB8AC3E}">
        <p14:creationId xmlns:p14="http://schemas.microsoft.com/office/powerpoint/2010/main" val="282257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>
            <a:extLst>
              <a:ext uri="{FF2B5EF4-FFF2-40B4-BE49-F238E27FC236}">
                <a16:creationId xmlns:a16="http://schemas.microsoft.com/office/drawing/2014/main" id="{D54617F6-D57A-45DD-8D3E-25E5B2D31F1C}"/>
              </a:ext>
            </a:extLst>
          </p:cNvPr>
          <p:cNvSpPr txBox="1"/>
          <p:nvPr/>
        </p:nvSpPr>
        <p:spPr>
          <a:xfrm>
            <a:off x="7841350" y="5784239"/>
            <a:ext cx="1660458" cy="37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685DBB9-05A0-466C-A308-A14516BC176B}"/>
              </a:ext>
            </a:extLst>
          </p:cNvPr>
          <p:cNvSpPr txBox="1"/>
          <p:nvPr/>
        </p:nvSpPr>
        <p:spPr>
          <a:xfrm>
            <a:off x="9518845" y="5784239"/>
            <a:ext cx="194239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雅鲁定位</a:t>
            </a:r>
            <a:endParaRPr 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物联网产业链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173473-4B59-4910-8B31-957A624C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789"/>
            <a:ext cx="12192000" cy="47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1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02672" y="3015126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171759" y="3764655"/>
            <a:ext cx="969087" cy="0"/>
          </a:xfrm>
          <a:prstGeom prst="line">
            <a:avLst/>
          </a:prstGeom>
          <a:ln w="38100">
            <a:solidFill>
              <a:srgbClr val="CB454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305766" y="3764655"/>
            <a:ext cx="969087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202672" y="3764655"/>
            <a:ext cx="969087" cy="0"/>
          </a:xfrm>
          <a:prstGeom prst="line">
            <a:avLst/>
          </a:prstGeom>
          <a:ln w="38100">
            <a:solidFill>
              <a:srgbClr val="857D7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121966" y="3764655"/>
            <a:ext cx="969087" cy="0"/>
          </a:xfrm>
          <a:prstGeom prst="line">
            <a:avLst/>
          </a:prstGeom>
          <a:ln w="38100">
            <a:solidFill>
              <a:srgbClr val="00999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物联网开发者的困境以及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9FB39C91-2C43-4608-B6F1-EDD0ED26996B}"/>
              </a:ext>
            </a:extLst>
          </p:cNvPr>
          <p:cNvSpPr/>
          <p:nvPr/>
        </p:nvSpPr>
        <p:spPr>
          <a:xfrm>
            <a:off x="189925" y="2670027"/>
            <a:ext cx="1419073" cy="1444751"/>
          </a:xfrm>
          <a:prstGeom prst="flowChartConnector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b="1" dirty="0"/>
              <a:t>Questions</a:t>
            </a:r>
            <a:endParaRPr lang="en-US" b="1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E40AC96-78A8-470B-A5C0-3E5488C07A6A}"/>
              </a:ext>
            </a:extLst>
          </p:cNvPr>
          <p:cNvSpPr/>
          <p:nvPr/>
        </p:nvSpPr>
        <p:spPr>
          <a:xfrm>
            <a:off x="2350402" y="1765746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开发者如何搭建物联网应用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C2D2130-E933-4DDB-9E75-046E020645E4}"/>
              </a:ext>
            </a:extLst>
          </p:cNvPr>
          <p:cNvSpPr/>
          <p:nvPr/>
        </p:nvSpPr>
        <p:spPr>
          <a:xfrm>
            <a:off x="2350402" y="2324869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如何获得数据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3888FA8-5506-492D-B084-1E9BB29E3585}"/>
              </a:ext>
            </a:extLst>
          </p:cNvPr>
          <p:cNvSpPr/>
          <p:nvPr/>
        </p:nvSpPr>
        <p:spPr>
          <a:xfrm>
            <a:off x="2350402" y="2883992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如何管理数据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7120F95-1596-4D13-AE61-82DECC6B01DC}"/>
              </a:ext>
            </a:extLst>
          </p:cNvPr>
          <p:cNvSpPr/>
          <p:nvPr/>
        </p:nvSpPr>
        <p:spPr>
          <a:xfrm>
            <a:off x="2350401" y="3437289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如何进行设备资产管理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BBF395E-741E-44D9-B0B0-8F3DC33B185C}"/>
              </a:ext>
            </a:extLst>
          </p:cNvPr>
          <p:cNvSpPr/>
          <p:nvPr/>
        </p:nvSpPr>
        <p:spPr>
          <a:xfrm>
            <a:off x="2350401" y="3990586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定制化需求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DDC8795-331F-4DFC-8633-E2FE4276E355}"/>
              </a:ext>
            </a:extLst>
          </p:cNvPr>
          <p:cNvSpPr/>
          <p:nvPr/>
        </p:nvSpPr>
        <p:spPr>
          <a:xfrm>
            <a:off x="2350401" y="4538054"/>
            <a:ext cx="2498585" cy="5125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产业生态的创建、参与能力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082E6D27-CB01-4C5E-9907-1B3CD2D0A345}"/>
              </a:ext>
            </a:extLst>
          </p:cNvPr>
          <p:cNvSpPr/>
          <p:nvPr/>
        </p:nvSpPr>
        <p:spPr>
          <a:xfrm>
            <a:off x="10225080" y="2714912"/>
            <a:ext cx="1419073" cy="1444751"/>
          </a:xfrm>
          <a:prstGeom prst="flowChartConnector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000" b="1" dirty="0"/>
              <a:t>Answers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75C86B-3666-4E4E-8689-E51414A73135}"/>
              </a:ext>
            </a:extLst>
          </p:cNvPr>
          <p:cNvSpPr txBox="1"/>
          <p:nvPr/>
        </p:nvSpPr>
        <p:spPr>
          <a:xfrm>
            <a:off x="162034" y="4114777"/>
            <a:ext cx="1464955" cy="56252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产业困境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C197D3A-4BE5-4D16-B0D7-AF6DE811433C}"/>
              </a:ext>
            </a:extLst>
          </p:cNvPr>
          <p:cNvSpPr txBox="1"/>
          <p:nvPr/>
        </p:nvSpPr>
        <p:spPr>
          <a:xfrm>
            <a:off x="9860196" y="4114777"/>
            <a:ext cx="2148839" cy="56252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563D0B-F0B1-4B93-BC4D-1059AC08B815}"/>
              </a:ext>
            </a:extLst>
          </p:cNvPr>
          <p:cNvSpPr/>
          <p:nvPr/>
        </p:nvSpPr>
        <p:spPr>
          <a:xfrm>
            <a:off x="6130077" y="1612538"/>
            <a:ext cx="3304873" cy="793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智能采集网关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00C324-470E-4181-AB44-2CB482718963}"/>
              </a:ext>
            </a:extLst>
          </p:cNvPr>
          <p:cNvSpPr/>
          <p:nvPr/>
        </p:nvSpPr>
        <p:spPr>
          <a:xfrm>
            <a:off x="6130077" y="2547405"/>
            <a:ext cx="3304873" cy="120032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 HUB MQ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集群可以根据接入要求进行配置管理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紧凑型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TLV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设备数据格式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TiDB</a:t>
            </a:r>
            <a:endParaRPr lang="en-US" altLang="zh-CN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8A65D6-9278-4A70-86E9-5AB4FEDCF681}"/>
              </a:ext>
            </a:extLst>
          </p:cNvPr>
          <p:cNvSpPr/>
          <p:nvPr/>
        </p:nvSpPr>
        <p:spPr>
          <a:xfrm>
            <a:off x="6130077" y="3889354"/>
            <a:ext cx="3304873" cy="646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展示动态属性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静态属性</a:t>
            </a:r>
            <a:endParaRPr lang="zh-CN" alt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8F38E1-5B39-438F-A99F-D3647F9B4E7C}"/>
              </a:ext>
            </a:extLst>
          </p:cNvPr>
          <p:cNvSpPr/>
          <p:nvPr/>
        </p:nvSpPr>
        <p:spPr>
          <a:xfrm>
            <a:off x="6130077" y="553963"/>
            <a:ext cx="3304873" cy="9169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物联网应用搭建需要跨技术领域，跨行业的知识。平台提供从设备接入到数据查询、展示的整体能力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7F2B4D-23CF-4C58-8031-01AC982C2ECF}"/>
              </a:ext>
            </a:extLst>
          </p:cNvPr>
          <p:cNvSpPr/>
          <p:nvPr/>
        </p:nvSpPr>
        <p:spPr>
          <a:xfrm>
            <a:off x="6130077" y="4677305"/>
            <a:ext cx="3304873" cy="14773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集群能力节点管理能力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接入数据格式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设备字典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行业应用模板</a:t>
            </a:r>
            <a:endParaRPr lang="zh-CN" alt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B543E1-3398-4863-97E7-32931DD8E19A}"/>
              </a:ext>
            </a:extLst>
          </p:cNvPr>
          <p:cNvSpPr/>
          <p:nvPr/>
        </p:nvSpPr>
        <p:spPr>
          <a:xfrm>
            <a:off x="6130077" y="6296252"/>
            <a:ext cx="3304873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创建产业客户独立的生态系统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EFFD398-F06D-4E34-83C3-1860254A36E1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4848987" y="1012441"/>
            <a:ext cx="1281090" cy="1009570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85907CB-A5FE-4BF4-A87B-90B6B5FCA91C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4848987" y="2009162"/>
            <a:ext cx="1281090" cy="571972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9307ECE-8742-400E-BC25-717D841B295C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848987" y="3140257"/>
            <a:ext cx="1281090" cy="7313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1F3603F-F18C-400C-93E9-5E2E7760C603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4848986" y="3693554"/>
            <a:ext cx="1281091" cy="518966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5694A86-204D-4160-8E37-BE484E94618F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4848986" y="4246851"/>
            <a:ext cx="1281091" cy="1169118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2235A7A-22C4-4FF4-AC4F-96076870E925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4848986" y="4794319"/>
            <a:ext cx="1281091" cy="1686599"/>
          </a:xfrm>
          <a:prstGeom prst="straightConnector1">
            <a:avLst/>
          </a:prstGeom>
          <a:ln w="28575">
            <a:solidFill>
              <a:srgbClr val="2E75B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DB2F3426-8377-4603-B062-FDEDB0B33F07}"/>
              </a:ext>
            </a:extLst>
          </p:cNvPr>
          <p:cNvSpPr/>
          <p:nvPr/>
        </p:nvSpPr>
        <p:spPr>
          <a:xfrm>
            <a:off x="1735173" y="1765746"/>
            <a:ext cx="454643" cy="3284837"/>
          </a:xfrm>
          <a:prstGeom prst="leftBrace">
            <a:avLst>
              <a:gd name="adj1" fmla="val 68296"/>
              <a:gd name="adj2" fmla="val 50000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8328D39C-C0C4-4C48-A45B-5528967693B8}"/>
              </a:ext>
            </a:extLst>
          </p:cNvPr>
          <p:cNvSpPr/>
          <p:nvPr/>
        </p:nvSpPr>
        <p:spPr>
          <a:xfrm rot="10800000">
            <a:off x="9624529" y="1769101"/>
            <a:ext cx="454643" cy="3284837"/>
          </a:xfrm>
          <a:prstGeom prst="leftBrace">
            <a:avLst>
              <a:gd name="adj1" fmla="val 68296"/>
              <a:gd name="adj2" fmla="val 50000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8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平台开发者能力概述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4621931B-A8C8-4C4E-9B33-A58A6A5F5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98" y="613386"/>
            <a:ext cx="3104604" cy="55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2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6"/>
            <a:ext cx="460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平台开发者功能介绍</a:t>
            </a:r>
          </a:p>
        </p:txBody>
      </p:sp>
    </p:spTree>
    <p:extLst>
      <p:ext uri="{BB962C8B-B14F-4D97-AF65-F5344CB8AC3E}">
        <p14:creationId xmlns:p14="http://schemas.microsoft.com/office/powerpoint/2010/main" val="11773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45927A-BC17-44EC-8A38-B318FF71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0" y="1431233"/>
            <a:ext cx="5408340" cy="3595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80FB3F-5CA7-4A4E-99BA-BDE2EB7C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93" y="1431233"/>
            <a:ext cx="6506275" cy="3595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011DB9-6E55-482E-94FF-75FF52B8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91" y="876600"/>
            <a:ext cx="3201947" cy="510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45970D4-7C89-4529-B2E4-F8F6DEE04A13}"/>
              </a:ext>
            </a:extLst>
          </p:cNvPr>
          <p:cNvSpPr/>
          <p:nvPr/>
        </p:nvSpPr>
        <p:spPr>
          <a:xfrm>
            <a:off x="1196480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产品列表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A92275-D691-4CF2-809B-6F243854BCE7}"/>
              </a:ext>
            </a:extLst>
          </p:cNvPr>
          <p:cNvSpPr/>
          <p:nvPr/>
        </p:nvSpPr>
        <p:spPr>
          <a:xfrm>
            <a:off x="5274364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产品添加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F98DE9-37BF-4D4B-9DC2-25BEAA9A4030}"/>
              </a:ext>
            </a:extLst>
          </p:cNvPr>
          <p:cNvSpPr/>
          <p:nvPr/>
        </p:nvSpPr>
        <p:spPr>
          <a:xfrm>
            <a:off x="9232978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产品信息统计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BF604-DD78-4E9F-B77D-515A59CE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6" y="1475321"/>
            <a:ext cx="5823097" cy="3667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985218-D5D0-4378-AF32-3705C1F5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5322"/>
            <a:ext cx="5937421" cy="366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A7C8A8-637B-4FA7-A113-EED6E2362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93" y="877513"/>
            <a:ext cx="3207100" cy="51029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B2526D8-68E3-4150-8B17-5A6FEDD39D63}"/>
              </a:ext>
            </a:extLst>
          </p:cNvPr>
          <p:cNvSpPr/>
          <p:nvPr/>
        </p:nvSpPr>
        <p:spPr>
          <a:xfrm>
            <a:off x="1548609" y="1475321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设备统计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4E1807-9835-49BE-B432-92CE00CA4C31}"/>
              </a:ext>
            </a:extLst>
          </p:cNvPr>
          <p:cNvSpPr/>
          <p:nvPr/>
        </p:nvSpPr>
        <p:spPr>
          <a:xfrm>
            <a:off x="5120307" y="147532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设备添加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72C1B5-B9E1-4F44-A8E2-26362EA2483A}"/>
              </a:ext>
            </a:extLst>
          </p:cNvPr>
          <p:cNvSpPr/>
          <p:nvPr/>
        </p:nvSpPr>
        <p:spPr>
          <a:xfrm>
            <a:off x="8967821" y="147532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设备列表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88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46F695-34DC-466A-86FC-2D6623F8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8" y="646684"/>
            <a:ext cx="4985366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9A361A-3F97-41A5-9198-03898DAA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38" y="3721857"/>
            <a:ext cx="4985366" cy="2843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01B8DD-5BE0-4902-B2D0-CA7AEFADE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53" y="646684"/>
            <a:ext cx="4985366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ABB76A-B039-4A03-8DCC-67D21C78D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853" y="3716288"/>
            <a:ext cx="4985366" cy="2849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3C71CFD-321E-4BFD-A663-8569803C32C1}"/>
              </a:ext>
            </a:extLst>
          </p:cNvPr>
          <p:cNvSpPr/>
          <p:nvPr/>
        </p:nvSpPr>
        <p:spPr>
          <a:xfrm>
            <a:off x="2536485" y="179931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设备基本信息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DC010A-2285-49E6-899B-9F72649F3905}"/>
              </a:ext>
            </a:extLst>
          </p:cNvPr>
          <p:cNvSpPr/>
          <p:nvPr/>
        </p:nvSpPr>
        <p:spPr>
          <a:xfrm>
            <a:off x="8311900" y="1799309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设备数据趋势图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3399C2-C371-4F1E-BA51-E898A8BC585E}"/>
              </a:ext>
            </a:extLst>
          </p:cNvPr>
          <p:cNvSpPr/>
          <p:nvPr/>
        </p:nvSpPr>
        <p:spPr>
          <a:xfrm>
            <a:off x="2536485" y="4853444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设备数据查询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42872A-9B96-427E-ABF5-2379DB38BDB2}"/>
              </a:ext>
            </a:extLst>
          </p:cNvPr>
          <p:cNvSpPr/>
          <p:nvPr/>
        </p:nvSpPr>
        <p:spPr>
          <a:xfrm>
            <a:off x="8311900" y="4853444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设备心态查询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D5FB10-65D4-449E-A4BF-5A4C5573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11" y="596485"/>
            <a:ext cx="7200000" cy="25442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09D529-B6BF-46B5-88D8-BB1F0762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111" y="3140695"/>
            <a:ext cx="7200000" cy="3640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3F16FD-F2D5-4D00-8AF8-796BE11C4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7" y="1474424"/>
            <a:ext cx="4741157" cy="390915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9DE054A-9F14-47DC-91AF-9EC527530F3C}"/>
              </a:ext>
            </a:extLst>
          </p:cNvPr>
          <p:cNvSpPr/>
          <p:nvPr/>
        </p:nvSpPr>
        <p:spPr>
          <a:xfrm>
            <a:off x="1588699" y="314162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用户信息统计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92430D-07FC-49CF-B677-FB933CAB68DF}"/>
              </a:ext>
            </a:extLst>
          </p:cNvPr>
          <p:cNvSpPr/>
          <p:nvPr/>
        </p:nvSpPr>
        <p:spPr>
          <a:xfrm>
            <a:off x="7635475" y="314162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用户数据访问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7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/>
          </a:solidFill>
          <a:headEnd type="triangle"/>
          <a:tailEnd type="triangle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5187</TotalTime>
  <Words>792</Words>
  <Application>Microsoft Office PowerPoint</Application>
  <PresentationFormat>宽屏</PresentationFormat>
  <Paragraphs>120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Heiti SC Light</vt:lpstr>
      <vt:lpstr>Open Sans Light</vt:lpstr>
      <vt:lpstr>微软雅黑</vt:lpstr>
      <vt:lpstr>微软雅黑 Light</vt:lpstr>
      <vt:lpstr>Arial</vt:lpstr>
      <vt:lpstr>Calibri</vt:lpstr>
      <vt:lpstr>Calibri Light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Edward Xu</cp:lastModifiedBy>
  <cp:revision>237</cp:revision>
  <dcterms:created xsi:type="dcterms:W3CDTF">2015-07-30T03:49:32Z</dcterms:created>
  <dcterms:modified xsi:type="dcterms:W3CDTF">2019-05-04T12:51:10Z</dcterms:modified>
</cp:coreProperties>
</file>